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62" r:id="rId4"/>
    <p:sldId id="258" r:id="rId5"/>
    <p:sldId id="263" r:id="rId6"/>
    <p:sldId id="264" r:id="rId7"/>
    <p:sldId id="265" r:id="rId8"/>
    <p:sldId id="259" r:id="rId9"/>
    <p:sldId id="261"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arson, Stacy Moana" initials="PSM" lastIdx="2" clrIdx="0">
    <p:extLst>
      <p:ext uri="{19B8F6BF-5375-455C-9EA6-DF929625EA0E}">
        <p15:presenceInfo xmlns:p15="http://schemas.microsoft.com/office/powerpoint/2012/main" userId="S-1-5-21-861567501-115176313-682003330-4186375" providerId="AD"/>
      </p:ext>
    </p:extLst>
  </p:cmAuthor>
  <p:cmAuthor id="2" name="Phil Weiler" initials="PW" lastIdx="1" clrIdx="1">
    <p:extLst>
      <p:ext uri="{19B8F6BF-5375-455C-9EA6-DF929625EA0E}">
        <p15:presenceInfo xmlns:p15="http://schemas.microsoft.com/office/powerpoint/2012/main" userId="Phil Wei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77"/>
    <p:restoredTop sz="94694"/>
  </p:normalViewPr>
  <p:slideViewPr>
    <p:cSldViewPr snapToGrid="0" snapToObjects="1">
      <p:cViewPr varScale="1">
        <p:scale>
          <a:sx n="121" d="100"/>
          <a:sy n="121" d="100"/>
        </p:scale>
        <p:origin x="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4-08T09:17:48.833" idx="1">
    <p:pos x="2082" y="2038"/>
    <p:text>Ask members of FS to submit questions in advance. As of yesterday, we did not have a large enough list of questions.</p:text>
    <p:extLst>
      <p:ext uri="{C676402C-5697-4E1C-873F-D02D1690AC5C}">
        <p15:threadingInfo xmlns:p15="http://schemas.microsoft.com/office/powerpoint/2012/main" timeZoneBias="4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4-08T07:46:53.416" idx="1">
    <p:pos x="5172" y="2434"/>
    <p:text/>
    <p:extLst>
      <p:ext uri="{C676402C-5697-4E1C-873F-D02D1690AC5C}">
        <p15:threadingInfo xmlns:p15="http://schemas.microsoft.com/office/powerpoint/2012/main" timeZoneBias="420"/>
      </p:ext>
    </p:extLst>
  </p:cm>
  <p:cm authorId="1" dt="2020-04-08T07:46:54.973" idx="2">
    <p:pos x="10" y="10"/>
    <p:text>I would strike this as we are likely to rename the budget model. Cost of instruction is good</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B45EF0-82FB-B34D-AC9D-226EA5999343}" type="datetimeFigureOut">
              <a:rPr lang="en-US" smtClean="0"/>
              <a:t>4/9/20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151B61-E075-4042-996D-538AF142F4B3}" type="slidenum">
              <a:rPr lang="en-US" smtClean="0"/>
              <a:t>‹#›</a:t>
            </a:fld>
            <a:endParaRPr lang="en-US"/>
          </a:p>
        </p:txBody>
      </p:sp>
    </p:spTree>
    <p:extLst>
      <p:ext uri="{BB962C8B-B14F-4D97-AF65-F5344CB8AC3E}">
        <p14:creationId xmlns:p14="http://schemas.microsoft.com/office/powerpoint/2010/main" val="3217119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151B61-E075-4042-996D-538AF142F4B3}" type="slidenum">
              <a:rPr lang="en-US" smtClean="0"/>
              <a:t>9</a:t>
            </a:fld>
            <a:endParaRPr lang="en-US"/>
          </a:p>
        </p:txBody>
      </p:sp>
    </p:spTree>
    <p:extLst>
      <p:ext uri="{BB962C8B-B14F-4D97-AF65-F5344CB8AC3E}">
        <p14:creationId xmlns:p14="http://schemas.microsoft.com/office/powerpoint/2010/main" val="2152750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44CF-73C9-0A46-8BC5-146266A77A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30682A-8E5D-B847-AF67-5F380E92FD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14ABCBA-8FB3-1A48-A2E4-A34A64D5F3AA}"/>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5" name="Footer Placeholder 4">
            <a:extLst>
              <a:ext uri="{FF2B5EF4-FFF2-40B4-BE49-F238E27FC236}">
                <a16:creationId xmlns:a16="http://schemas.microsoft.com/office/drawing/2014/main" id="{EBF11440-7882-0A42-B4C3-1EC491EF64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16B54-D1C4-E345-9A5A-0A707E6339F3}"/>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114950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EF559-C803-8246-B5AF-A022A498B7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20F9C4-442C-E846-A8F9-1963B5CA51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8A5DFD-3DAF-AD47-84D7-9130687173C5}"/>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5" name="Footer Placeholder 4">
            <a:extLst>
              <a:ext uri="{FF2B5EF4-FFF2-40B4-BE49-F238E27FC236}">
                <a16:creationId xmlns:a16="http://schemas.microsoft.com/office/drawing/2014/main" id="{E57811FB-59C6-264F-951F-7685DC2F78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2FA40C-1D70-3843-A967-C84E1C52CD48}"/>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2365639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5A75F7-B0C2-C041-BF6E-FE1C760FB3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BBBF32-879D-8949-B512-5ED0ABA429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973857-447D-AE49-9FC0-74C96CFB2FC0}"/>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5" name="Footer Placeholder 4">
            <a:extLst>
              <a:ext uri="{FF2B5EF4-FFF2-40B4-BE49-F238E27FC236}">
                <a16:creationId xmlns:a16="http://schemas.microsoft.com/office/drawing/2014/main" id="{DCA0EA06-1625-E940-B39A-8BCB2D623F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C46809-B0D4-9D44-822E-D4405DEE1A55}"/>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176550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0BEB-C2B2-5D4E-B99C-CB26F9EB6A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C8EE1F-36D3-E946-9541-71278AC595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4F3D5-4ABA-A24C-965A-BC8B88F8671E}"/>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5" name="Footer Placeholder 4">
            <a:extLst>
              <a:ext uri="{FF2B5EF4-FFF2-40B4-BE49-F238E27FC236}">
                <a16:creationId xmlns:a16="http://schemas.microsoft.com/office/drawing/2014/main" id="{B5375AED-167D-CD41-96B1-5D7D933777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8133AA-8078-F144-AE97-E09BD4DF13F6}"/>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1118507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D2627-4249-AE46-AE26-39DFE9A6EE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18814C-6041-4D49-AFC2-1A9D42ABED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447A2D-1012-6E42-ABE0-72A651A254FD}"/>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5" name="Footer Placeholder 4">
            <a:extLst>
              <a:ext uri="{FF2B5EF4-FFF2-40B4-BE49-F238E27FC236}">
                <a16:creationId xmlns:a16="http://schemas.microsoft.com/office/drawing/2014/main" id="{859F1472-4CE6-1444-9DD8-91C3477A19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AB6DB-3CB0-804A-9CEA-57371AA32935}"/>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3871605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47659-1D58-224C-AF2E-035E84CD2A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EE4AFE-0D31-2A4B-BC3F-56EE79A4C8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6480CE-9024-FF4A-95CC-5D675796BE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D4EEB5-9302-5746-889B-BAA1C99E6CA6}"/>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6" name="Footer Placeholder 5">
            <a:extLst>
              <a:ext uri="{FF2B5EF4-FFF2-40B4-BE49-F238E27FC236}">
                <a16:creationId xmlns:a16="http://schemas.microsoft.com/office/drawing/2014/main" id="{4730E2F3-C852-B54F-A5EE-64F2457FAF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D392FA-36BB-C146-ACA6-786611DF3B40}"/>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148532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18C61-EA05-9B4E-A8ED-89EDDCEB2A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7BF675-E952-FE43-AA2D-2AB9732E23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D3E8DC-A865-6244-A77A-EAC8A750B1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8B1652-12B4-2C4E-96B6-BA75A127A2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357F7F-43B7-B744-A324-E508E22E59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E5FD1B-4CB0-C548-931B-66E37ADAAE1A}"/>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8" name="Footer Placeholder 7">
            <a:extLst>
              <a:ext uri="{FF2B5EF4-FFF2-40B4-BE49-F238E27FC236}">
                <a16:creationId xmlns:a16="http://schemas.microsoft.com/office/drawing/2014/main" id="{185BD9BB-E9A2-8949-861E-4C79E05DC3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7DC8A2-4642-BA43-9762-22B7F31405CE}"/>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629328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A35E9-1A2F-C64B-82F6-AA0E5D0CD8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4ECF32D-F441-244F-88E3-F748F6981FFB}"/>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4" name="Footer Placeholder 3">
            <a:extLst>
              <a:ext uri="{FF2B5EF4-FFF2-40B4-BE49-F238E27FC236}">
                <a16:creationId xmlns:a16="http://schemas.microsoft.com/office/drawing/2014/main" id="{0EF805A2-5FBD-794F-B4F3-DC0E8B0767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19A866-6E60-DC46-A704-BA69785FAC92}"/>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2614029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8B83EA5-DACD-7F4A-A40B-DD96E2B7B8C4}"/>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3" name="Footer Placeholder 2">
            <a:extLst>
              <a:ext uri="{FF2B5EF4-FFF2-40B4-BE49-F238E27FC236}">
                <a16:creationId xmlns:a16="http://schemas.microsoft.com/office/drawing/2014/main" id="{611508F1-D0E2-AD4A-BAD5-67351B39B6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17C1BA-8D2D-2A4A-A193-FF462646C741}"/>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2515819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5ADC8-D59D-DB4A-8AB1-CAE4D0E60D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75441AF-0AFF-8A44-A2E3-474DE7C94A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9A27B3-E272-0E44-8339-612D867BE5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50F6B6-2328-F44E-8410-93117DE3F3E9}"/>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6" name="Footer Placeholder 5">
            <a:extLst>
              <a:ext uri="{FF2B5EF4-FFF2-40B4-BE49-F238E27FC236}">
                <a16:creationId xmlns:a16="http://schemas.microsoft.com/office/drawing/2014/main" id="{1FD84679-ED73-EF44-8D34-D20943BE5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9C3837-C195-894F-B70A-E9F41B6ADDB9}"/>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3303089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C5340-9D50-574C-8DA4-A7AD64DBA0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B19F0B-7993-6F45-B297-5AAE324E66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54F73FF-65AB-7144-B56A-5320FBAAC7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85E7BC-E903-8045-92C6-1A9F9479A44E}"/>
              </a:ext>
            </a:extLst>
          </p:cNvPr>
          <p:cNvSpPr>
            <a:spLocks noGrp="1"/>
          </p:cNvSpPr>
          <p:nvPr>
            <p:ph type="dt" sz="half" idx="10"/>
          </p:nvPr>
        </p:nvSpPr>
        <p:spPr/>
        <p:txBody>
          <a:bodyPr/>
          <a:lstStyle/>
          <a:p>
            <a:fld id="{83DD0194-1E63-C44C-9D41-1F7A928D7D76}" type="datetimeFigureOut">
              <a:rPr lang="en-US" smtClean="0"/>
              <a:t>4/9/20</a:t>
            </a:fld>
            <a:endParaRPr lang="en-US"/>
          </a:p>
        </p:txBody>
      </p:sp>
      <p:sp>
        <p:nvSpPr>
          <p:cNvPr id="6" name="Footer Placeholder 5">
            <a:extLst>
              <a:ext uri="{FF2B5EF4-FFF2-40B4-BE49-F238E27FC236}">
                <a16:creationId xmlns:a16="http://schemas.microsoft.com/office/drawing/2014/main" id="{27FBC90F-5E9A-8E42-857A-CA2358FBCC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E6F55E-FFA3-4A49-835A-FEDB151B2F62}"/>
              </a:ext>
            </a:extLst>
          </p:cNvPr>
          <p:cNvSpPr>
            <a:spLocks noGrp="1"/>
          </p:cNvSpPr>
          <p:nvPr>
            <p:ph type="sldNum" sz="quarter" idx="12"/>
          </p:nvPr>
        </p:nvSpPr>
        <p:spPr/>
        <p:txBody>
          <a:bodyPr/>
          <a:lstStyle/>
          <a:p>
            <a:fld id="{DAD24AF1-7540-5341-8756-65A924A0AAD0}" type="slidenum">
              <a:rPr lang="en-US" smtClean="0"/>
              <a:t>‹#›</a:t>
            </a:fld>
            <a:endParaRPr lang="en-US"/>
          </a:p>
        </p:txBody>
      </p:sp>
    </p:spTree>
    <p:extLst>
      <p:ext uri="{BB962C8B-B14F-4D97-AF65-F5344CB8AC3E}">
        <p14:creationId xmlns:p14="http://schemas.microsoft.com/office/powerpoint/2010/main" val="71965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32B766-1A24-8F4D-9E11-0C56228DFE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EE868E-1899-F34E-83F8-EEA1C8D553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794026-B916-B64D-8850-31019C0C84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DD0194-1E63-C44C-9D41-1F7A928D7D76}" type="datetimeFigureOut">
              <a:rPr lang="en-US" smtClean="0"/>
              <a:t>4/9/20</a:t>
            </a:fld>
            <a:endParaRPr lang="en-US"/>
          </a:p>
        </p:txBody>
      </p:sp>
      <p:sp>
        <p:nvSpPr>
          <p:cNvPr id="5" name="Footer Placeholder 4">
            <a:extLst>
              <a:ext uri="{FF2B5EF4-FFF2-40B4-BE49-F238E27FC236}">
                <a16:creationId xmlns:a16="http://schemas.microsoft.com/office/drawing/2014/main" id="{82157654-B761-0946-88AF-7A1E3BD194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9C3233-342F-A543-92C2-467E5B2BE0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24AF1-7540-5341-8756-65A924A0AAD0}" type="slidenum">
              <a:rPr lang="en-US" smtClean="0"/>
              <a:t>‹#›</a:t>
            </a:fld>
            <a:endParaRPr lang="en-US"/>
          </a:p>
        </p:txBody>
      </p:sp>
    </p:spTree>
    <p:extLst>
      <p:ext uri="{BB962C8B-B14F-4D97-AF65-F5344CB8AC3E}">
        <p14:creationId xmlns:p14="http://schemas.microsoft.com/office/powerpoint/2010/main" val="3130463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provostsearch.wsu.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85C22-96EE-E447-85B2-C3E882395961}"/>
              </a:ext>
            </a:extLst>
          </p:cNvPr>
          <p:cNvSpPr>
            <a:spLocks noGrp="1"/>
          </p:cNvSpPr>
          <p:nvPr>
            <p:ph type="ctrTitle"/>
          </p:nvPr>
        </p:nvSpPr>
        <p:spPr/>
        <p:txBody>
          <a:bodyPr/>
          <a:lstStyle/>
          <a:p>
            <a:r>
              <a:rPr lang="en-US" dirty="0"/>
              <a:t>University Update</a:t>
            </a:r>
          </a:p>
        </p:txBody>
      </p:sp>
      <p:sp>
        <p:nvSpPr>
          <p:cNvPr id="3" name="Subtitle 2">
            <a:extLst>
              <a:ext uri="{FF2B5EF4-FFF2-40B4-BE49-F238E27FC236}">
                <a16:creationId xmlns:a16="http://schemas.microsoft.com/office/drawing/2014/main" id="{77304F0F-E4B9-7F4A-B9C7-3FC8C6F1AD63}"/>
              </a:ext>
            </a:extLst>
          </p:cNvPr>
          <p:cNvSpPr>
            <a:spLocks noGrp="1"/>
          </p:cNvSpPr>
          <p:nvPr>
            <p:ph type="subTitle" idx="1"/>
          </p:nvPr>
        </p:nvSpPr>
        <p:spPr/>
        <p:txBody>
          <a:bodyPr/>
          <a:lstStyle/>
          <a:p>
            <a:r>
              <a:rPr lang="en-US" dirty="0"/>
              <a:t>Kirk H. Schulz</a:t>
            </a:r>
          </a:p>
          <a:p>
            <a:r>
              <a:rPr lang="en-US" dirty="0"/>
              <a:t>President</a:t>
            </a:r>
          </a:p>
          <a:p>
            <a:r>
              <a:rPr lang="en-US" dirty="0"/>
              <a:t>April 9, 2020</a:t>
            </a:r>
          </a:p>
        </p:txBody>
      </p:sp>
    </p:spTree>
    <p:extLst>
      <p:ext uri="{BB962C8B-B14F-4D97-AF65-F5344CB8AC3E}">
        <p14:creationId xmlns:p14="http://schemas.microsoft.com/office/powerpoint/2010/main" val="1254177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16CEF-C9AC-2743-8992-4D8DF00E69D7}"/>
              </a:ext>
            </a:extLst>
          </p:cNvPr>
          <p:cNvSpPr>
            <a:spLocks noGrp="1"/>
          </p:cNvSpPr>
          <p:nvPr>
            <p:ph type="title"/>
          </p:nvPr>
        </p:nvSpPr>
        <p:spPr/>
        <p:txBody>
          <a:bodyPr/>
          <a:lstStyle/>
          <a:p>
            <a:r>
              <a:rPr lang="en-US" dirty="0"/>
              <a:t>Roles &amp; Responsibilities Working Group</a:t>
            </a:r>
          </a:p>
        </p:txBody>
      </p:sp>
      <p:sp>
        <p:nvSpPr>
          <p:cNvPr id="3" name="Content Placeholder 2">
            <a:extLst>
              <a:ext uri="{FF2B5EF4-FFF2-40B4-BE49-F238E27FC236}">
                <a16:creationId xmlns:a16="http://schemas.microsoft.com/office/drawing/2014/main" id="{DD8F6257-A304-B348-883A-6B5C86BAE86A}"/>
              </a:ext>
            </a:extLst>
          </p:cNvPr>
          <p:cNvSpPr>
            <a:spLocks noGrp="1"/>
          </p:cNvSpPr>
          <p:nvPr>
            <p:ph idx="1"/>
          </p:nvPr>
        </p:nvSpPr>
        <p:spPr/>
        <p:txBody>
          <a:bodyPr>
            <a:normAutofit fontScale="77500" lnSpcReduction="20000"/>
          </a:bodyPr>
          <a:lstStyle/>
          <a:p>
            <a:r>
              <a:rPr lang="en-US" dirty="0"/>
              <a:t>Group has been meeting since December 2019 – Chip Hunter, Dean of the Carson College of Business, Theresa Elliot‑</a:t>
            </a:r>
            <a:r>
              <a:rPr lang="en-US" dirty="0" err="1"/>
              <a:t>Cheslek</a:t>
            </a:r>
            <a:r>
              <a:rPr lang="en-US" dirty="0"/>
              <a:t>, VP &amp; Chief Human Resource Officer; Laura Griner‑Hill, Vice Provost for Faculty Development and Affairs; Sandra Haynes, WSU Tri‑Cities chancellor; and A.G. </a:t>
            </a:r>
            <a:r>
              <a:rPr lang="en-US" dirty="0" err="1"/>
              <a:t>Rud</a:t>
            </a:r>
            <a:r>
              <a:rPr lang="en-US" dirty="0"/>
              <a:t>, former Chair of the WSU Faculty Senate and Distinguished Professor of Cultural Studies and Social Thought in Education.</a:t>
            </a:r>
          </a:p>
          <a:p>
            <a:r>
              <a:rPr lang="en-US" dirty="0"/>
              <a:t>A report should be complete by mid-May 2020 which will be broadly distributed to the WSU community.  Some preliminary highlights – </a:t>
            </a:r>
          </a:p>
          <a:p>
            <a:pPr lvl="1"/>
            <a:r>
              <a:rPr lang="en-US" dirty="0"/>
              <a:t>One WSU and One Degree will continue to be core principles for WSU System</a:t>
            </a:r>
          </a:p>
          <a:p>
            <a:pPr lvl="1"/>
            <a:r>
              <a:rPr lang="en-US" dirty="0"/>
              <a:t>Innovative organization structure can be a strength and not a weakness if we execute it well. </a:t>
            </a:r>
          </a:p>
          <a:p>
            <a:pPr lvl="1"/>
            <a:r>
              <a:rPr lang="en-US" dirty="0"/>
              <a:t>Will recommend a matrix model for academic issues. </a:t>
            </a:r>
          </a:p>
          <a:p>
            <a:pPr lvl="1"/>
            <a:r>
              <a:rPr lang="en-US" dirty="0"/>
              <a:t>Each campus will need to have a clear mission – including Pullman.</a:t>
            </a:r>
          </a:p>
          <a:p>
            <a:pPr lvl="1"/>
            <a:r>
              <a:rPr lang="en-US" dirty="0"/>
              <a:t>Most Vice Presidents wear 2 hats – WSU System and WSU Pullman – often conflated. Need clarification on “system” and “Pullman” responsibilities - not additional people. </a:t>
            </a:r>
          </a:p>
          <a:p>
            <a:pPr lvl="1"/>
            <a:r>
              <a:rPr lang="en-US" dirty="0"/>
              <a:t>Will also suggest different set of working groups (per suggestions made in 2004 but never acted upon). </a:t>
            </a:r>
          </a:p>
          <a:p>
            <a:endParaRPr lang="en-US" dirty="0"/>
          </a:p>
        </p:txBody>
      </p:sp>
    </p:spTree>
    <p:extLst>
      <p:ext uri="{BB962C8B-B14F-4D97-AF65-F5344CB8AC3E}">
        <p14:creationId xmlns:p14="http://schemas.microsoft.com/office/powerpoint/2010/main" val="3119912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F8AE9-7B47-E94C-A785-D0663DA95490}"/>
              </a:ext>
            </a:extLst>
          </p:cNvPr>
          <p:cNvSpPr>
            <a:spLocks noGrp="1"/>
          </p:cNvSpPr>
          <p:nvPr>
            <p:ph type="title"/>
          </p:nvPr>
        </p:nvSpPr>
        <p:spPr/>
        <p:txBody>
          <a:bodyPr/>
          <a:lstStyle/>
          <a:p>
            <a:r>
              <a:rPr lang="en-US" dirty="0"/>
              <a:t>Provost Search </a:t>
            </a:r>
          </a:p>
        </p:txBody>
      </p:sp>
      <p:sp>
        <p:nvSpPr>
          <p:cNvPr id="3" name="Content Placeholder 2">
            <a:extLst>
              <a:ext uri="{FF2B5EF4-FFF2-40B4-BE49-F238E27FC236}">
                <a16:creationId xmlns:a16="http://schemas.microsoft.com/office/drawing/2014/main" id="{88B69FD6-0F6E-C14E-A4AB-A16298554671}"/>
              </a:ext>
            </a:extLst>
          </p:cNvPr>
          <p:cNvSpPr>
            <a:spLocks noGrp="1"/>
          </p:cNvSpPr>
          <p:nvPr>
            <p:ph idx="1"/>
          </p:nvPr>
        </p:nvSpPr>
        <p:spPr/>
        <p:txBody>
          <a:bodyPr>
            <a:normAutofit fontScale="77500" lnSpcReduction="20000"/>
          </a:bodyPr>
          <a:lstStyle/>
          <a:p>
            <a:r>
              <a:rPr lang="en-US" dirty="0"/>
              <a:t>7 Candidates were interviewed (in airport interview style via Zoom) as Semi-Finalists </a:t>
            </a:r>
          </a:p>
          <a:p>
            <a:r>
              <a:rPr lang="en-US" dirty="0"/>
              <a:t>4 Candidates were invited as Finalists (All with experience at Public Land Grant Research Universities; 3 external, 1 internal). </a:t>
            </a:r>
          </a:p>
          <a:p>
            <a:pPr lvl="1"/>
            <a:r>
              <a:rPr lang="en-US" dirty="0"/>
              <a:t>Each candidate will visit via Zoom with various groups and members of the campus community.</a:t>
            </a:r>
          </a:p>
          <a:p>
            <a:pPr lvl="1"/>
            <a:r>
              <a:rPr lang="en-US" dirty="0"/>
              <a:t>There will be a streamed presentation where the candidates will also answer questions from the WSU community</a:t>
            </a:r>
          </a:p>
          <a:p>
            <a:pPr lvl="2"/>
            <a:r>
              <a:rPr lang="en-US" dirty="0"/>
              <a:t>Candidate A      1-2:00 p.m., April 13</a:t>
            </a:r>
          </a:p>
          <a:p>
            <a:pPr lvl="2"/>
            <a:r>
              <a:rPr lang="en-US" dirty="0"/>
              <a:t>Candidate B      1-2:00 p.m., April 14</a:t>
            </a:r>
          </a:p>
          <a:p>
            <a:pPr lvl="2"/>
            <a:r>
              <a:rPr lang="en-US" dirty="0"/>
              <a:t>Candidate C      1-2:00 p.m., April 15</a:t>
            </a:r>
          </a:p>
          <a:p>
            <a:pPr lvl="2"/>
            <a:r>
              <a:rPr lang="en-US" dirty="0"/>
              <a:t>Candidate D     1-2:00 p.m., April 20</a:t>
            </a:r>
          </a:p>
          <a:p>
            <a:r>
              <a:rPr lang="en-US" dirty="0"/>
              <a:t>Updates, Information, and Feedback forms will be posted at </a:t>
            </a:r>
            <a:r>
              <a:rPr lang="en-US" dirty="0">
                <a:hlinkClick r:id="rId2"/>
              </a:rPr>
              <a:t>https://provostsearch.wsu.edu</a:t>
            </a:r>
            <a:r>
              <a:rPr lang="en-US" dirty="0"/>
              <a:t>.  Please submit questions for the Provost candidates to address. </a:t>
            </a:r>
          </a:p>
          <a:p>
            <a:r>
              <a:rPr lang="en-US" dirty="0"/>
              <a:t>Goal is to down-select to one or two individuals who would visit several campus locations in-person in mid-May. </a:t>
            </a:r>
          </a:p>
          <a:p>
            <a:pPr marL="914400" lvl="2" indent="0">
              <a:buNone/>
            </a:pPr>
            <a:endParaRPr lang="en-US" dirty="0"/>
          </a:p>
        </p:txBody>
      </p:sp>
    </p:spTree>
    <p:extLst>
      <p:ext uri="{BB962C8B-B14F-4D97-AF65-F5344CB8AC3E}">
        <p14:creationId xmlns:p14="http://schemas.microsoft.com/office/powerpoint/2010/main" val="2937797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02D85-16EF-AB41-AAAE-779049D82ADE}"/>
              </a:ext>
            </a:extLst>
          </p:cNvPr>
          <p:cNvSpPr>
            <a:spLocks noGrp="1"/>
          </p:cNvSpPr>
          <p:nvPr>
            <p:ph type="title"/>
          </p:nvPr>
        </p:nvSpPr>
        <p:spPr/>
        <p:txBody>
          <a:bodyPr/>
          <a:lstStyle/>
          <a:p>
            <a:r>
              <a:rPr lang="en-US" dirty="0"/>
              <a:t>WSU System Strategic Plan </a:t>
            </a:r>
          </a:p>
        </p:txBody>
      </p:sp>
      <p:sp>
        <p:nvSpPr>
          <p:cNvPr id="3" name="Content Placeholder 2">
            <a:extLst>
              <a:ext uri="{FF2B5EF4-FFF2-40B4-BE49-F238E27FC236}">
                <a16:creationId xmlns:a16="http://schemas.microsoft.com/office/drawing/2014/main" id="{52E1EFFC-B39F-E841-8F1A-16A08DD49F39}"/>
              </a:ext>
            </a:extLst>
          </p:cNvPr>
          <p:cNvSpPr>
            <a:spLocks noGrp="1"/>
          </p:cNvSpPr>
          <p:nvPr>
            <p:ph idx="1"/>
          </p:nvPr>
        </p:nvSpPr>
        <p:spPr/>
        <p:txBody>
          <a:bodyPr>
            <a:normAutofit fontScale="92500" lnSpcReduction="10000"/>
          </a:bodyPr>
          <a:lstStyle/>
          <a:p>
            <a:r>
              <a:rPr lang="en-US" dirty="0"/>
              <a:t>Work started on the development of our first WSU System Strategic Plan in Spring 2019. </a:t>
            </a:r>
          </a:p>
          <a:p>
            <a:r>
              <a:rPr lang="en-US" dirty="0"/>
              <a:t>SPIEC formulated in Fall of 2019 with goal of guiding planning process, analysis of data and information, and drafting plan for presentation to the WSU Regents in Spring 2020.  </a:t>
            </a:r>
          </a:p>
          <a:p>
            <a:r>
              <a:rPr lang="en-US" dirty="0"/>
              <a:t>No process is perfect – we need to learn from what works and what does not as Craig Parks leads the development of the WSU Pullman Strategic Plan. This will be done in alignment with the system strategic plan. </a:t>
            </a:r>
          </a:p>
          <a:p>
            <a:pPr lvl="1"/>
            <a:r>
              <a:rPr lang="en-US" dirty="0"/>
              <a:t>Need to find ways to engage larger numbers of faculty participants in planning process. </a:t>
            </a:r>
          </a:p>
          <a:p>
            <a:r>
              <a:rPr lang="en-US" dirty="0"/>
              <a:t>I appreciate the work the Faculty Senate put in to providing critique of the process and the draft system plan.  </a:t>
            </a:r>
          </a:p>
        </p:txBody>
      </p:sp>
    </p:spTree>
    <p:extLst>
      <p:ext uri="{BB962C8B-B14F-4D97-AF65-F5344CB8AC3E}">
        <p14:creationId xmlns:p14="http://schemas.microsoft.com/office/powerpoint/2010/main" val="3366313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0209-C54D-0B4D-BF31-C39171C222DC}"/>
              </a:ext>
            </a:extLst>
          </p:cNvPr>
          <p:cNvSpPr>
            <a:spLocks noGrp="1"/>
          </p:cNvSpPr>
          <p:nvPr>
            <p:ph type="title"/>
          </p:nvPr>
        </p:nvSpPr>
        <p:spPr/>
        <p:txBody>
          <a:bodyPr/>
          <a:lstStyle/>
          <a:p>
            <a:r>
              <a:rPr lang="en-US" dirty="0"/>
              <a:t>WSU System Strategic Plan – FS Feedback</a:t>
            </a:r>
          </a:p>
        </p:txBody>
      </p:sp>
      <p:sp>
        <p:nvSpPr>
          <p:cNvPr id="3" name="Content Placeholder 2">
            <a:extLst>
              <a:ext uri="{FF2B5EF4-FFF2-40B4-BE49-F238E27FC236}">
                <a16:creationId xmlns:a16="http://schemas.microsoft.com/office/drawing/2014/main" id="{DFDB5963-5A6F-0E45-A20F-77EAE1BC28D6}"/>
              </a:ext>
            </a:extLst>
          </p:cNvPr>
          <p:cNvSpPr>
            <a:spLocks noGrp="1"/>
          </p:cNvSpPr>
          <p:nvPr>
            <p:ph idx="1"/>
          </p:nvPr>
        </p:nvSpPr>
        <p:spPr/>
        <p:txBody>
          <a:bodyPr>
            <a:normAutofit lnSpcReduction="10000"/>
          </a:bodyPr>
          <a:lstStyle/>
          <a:p>
            <a:r>
              <a:rPr lang="en-US" dirty="0"/>
              <a:t>System-Level Plan must include - </a:t>
            </a:r>
          </a:p>
          <a:p>
            <a:pPr lvl="1"/>
            <a:r>
              <a:rPr lang="en-US" dirty="0"/>
              <a:t>Restructuring the multi-campus system to eliminate administrative redundancy and free up resources to invest in the knowledge enterprise </a:t>
            </a:r>
            <a:r>
              <a:rPr lang="en-US" i="1" dirty="0"/>
              <a:t>(Progress – Start of discussion in 2020-21 AY) </a:t>
            </a:r>
          </a:p>
          <a:p>
            <a:pPr lvl="1"/>
            <a:r>
              <a:rPr lang="en-US" dirty="0"/>
              <a:t>Developing a transparent systemwide budget model that supports our strategic priorities, is informed by the Fiscal Health Advisory Committee, and is based on accurate cost of instruction. </a:t>
            </a:r>
            <a:r>
              <a:rPr lang="en-US" i="1" dirty="0"/>
              <a:t>(Progress – Initial work in College of Nursing budget – will be major initiative in 2020-21 AY)</a:t>
            </a:r>
          </a:p>
          <a:p>
            <a:pPr lvl="1"/>
            <a:r>
              <a:rPr lang="en-US" dirty="0"/>
              <a:t>Hiring an experienced leader in enrollment management into the provost’s office </a:t>
            </a:r>
            <a:r>
              <a:rPr lang="en-US" i="1" dirty="0"/>
              <a:t>(Progress – in process currently)</a:t>
            </a:r>
          </a:p>
          <a:p>
            <a:pPr lvl="1"/>
            <a:r>
              <a:rPr lang="en-US" dirty="0"/>
              <a:t>Creating a capital needs ranking system across WSU that supports the priorities as identified in the strategic plan.  </a:t>
            </a:r>
            <a:r>
              <a:rPr lang="en-US" i="1" dirty="0"/>
              <a:t>(Progress – developed and communicated to WSU community by VPFA) </a:t>
            </a:r>
          </a:p>
        </p:txBody>
      </p:sp>
    </p:spTree>
    <p:extLst>
      <p:ext uri="{BB962C8B-B14F-4D97-AF65-F5344CB8AC3E}">
        <p14:creationId xmlns:p14="http://schemas.microsoft.com/office/powerpoint/2010/main" val="1201429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6C76B-6484-0545-954D-958E3D736D3E}"/>
              </a:ext>
            </a:extLst>
          </p:cNvPr>
          <p:cNvSpPr>
            <a:spLocks noGrp="1"/>
          </p:cNvSpPr>
          <p:nvPr>
            <p:ph type="title"/>
          </p:nvPr>
        </p:nvSpPr>
        <p:spPr/>
        <p:txBody>
          <a:bodyPr/>
          <a:lstStyle/>
          <a:p>
            <a:r>
              <a:rPr lang="en-US" dirty="0"/>
              <a:t>WSU System Strategic Plan – FS Feedback</a:t>
            </a:r>
          </a:p>
        </p:txBody>
      </p:sp>
      <p:sp>
        <p:nvSpPr>
          <p:cNvPr id="3" name="Content Placeholder 2">
            <a:extLst>
              <a:ext uri="{FF2B5EF4-FFF2-40B4-BE49-F238E27FC236}">
                <a16:creationId xmlns:a16="http://schemas.microsoft.com/office/drawing/2014/main" id="{15D1C46F-1A78-A548-9007-97113A4D6277}"/>
              </a:ext>
            </a:extLst>
          </p:cNvPr>
          <p:cNvSpPr>
            <a:spLocks noGrp="1"/>
          </p:cNvSpPr>
          <p:nvPr>
            <p:ph idx="1"/>
          </p:nvPr>
        </p:nvSpPr>
        <p:spPr/>
        <p:txBody>
          <a:bodyPr>
            <a:normAutofit fontScale="77500" lnSpcReduction="20000"/>
          </a:bodyPr>
          <a:lstStyle/>
          <a:p>
            <a:pPr fontAlgn="base"/>
            <a:r>
              <a:rPr lang="en-US" dirty="0"/>
              <a:t>Possible System-level Projects (on-going and new). </a:t>
            </a:r>
          </a:p>
          <a:p>
            <a:pPr lvl="1" fontAlgn="base"/>
            <a:r>
              <a:rPr lang="en-US" dirty="0"/>
              <a:t>Developing system-level planning to support centers and institutes </a:t>
            </a:r>
          </a:p>
          <a:p>
            <a:pPr lvl="1" fontAlgn="base"/>
            <a:r>
              <a:rPr lang="en-US" dirty="0"/>
              <a:t>Communicating our $2B campaign’s goals and objectives to our stakeholders, including alumni and the broader community. </a:t>
            </a:r>
          </a:p>
          <a:p>
            <a:pPr lvl="1" fontAlgn="base"/>
            <a:r>
              <a:rPr lang="en-US" dirty="0"/>
              <a:t>Improving government relations in terms of establishing budget priorities, Extension funding, and legislation that impacts WSU.</a:t>
            </a:r>
          </a:p>
          <a:p>
            <a:pPr lvl="1" fontAlgn="base"/>
            <a:r>
              <a:rPr lang="en-US" dirty="0"/>
              <a:t>Modernizing our human resources, finance and grants systems via Enterprise Resource Planning (ERP) with Workday.</a:t>
            </a:r>
          </a:p>
          <a:p>
            <a:pPr lvl="1" fontAlgn="base"/>
            <a:r>
              <a:rPr lang="en-US" dirty="0"/>
              <a:t>Developing a system environmental scan process</a:t>
            </a:r>
          </a:p>
          <a:p>
            <a:pPr lvl="1" fontAlgn="base"/>
            <a:r>
              <a:rPr lang="en-US" dirty="0"/>
              <a:t>Developing a common process that helps campuses connect with the communities in which they reside</a:t>
            </a:r>
          </a:p>
          <a:p>
            <a:pPr lvl="1" fontAlgn="base"/>
            <a:r>
              <a:rPr lang="en-US" dirty="0"/>
              <a:t>Developing a system-level approach to growing and managing core facilities and reducing deferred maintenance</a:t>
            </a:r>
          </a:p>
          <a:p>
            <a:pPr lvl="1" fontAlgn="base"/>
            <a:r>
              <a:rPr lang="en-US" dirty="0"/>
              <a:t>Developing a model that defines common and fair HRS practices across all campuses and colleges</a:t>
            </a:r>
          </a:p>
          <a:p>
            <a:pPr fontAlgn="base"/>
            <a:r>
              <a:rPr lang="en-US" dirty="0"/>
              <a:t>Selection of appropriate projects and initiatives would be part of annual planning process. </a:t>
            </a:r>
          </a:p>
          <a:p>
            <a:endParaRPr lang="en-US" dirty="0"/>
          </a:p>
        </p:txBody>
      </p:sp>
    </p:spTree>
    <p:extLst>
      <p:ext uri="{BB962C8B-B14F-4D97-AF65-F5344CB8AC3E}">
        <p14:creationId xmlns:p14="http://schemas.microsoft.com/office/powerpoint/2010/main" val="921349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16874-DEAC-CF44-87B0-BDDAEC0A04F6}"/>
              </a:ext>
            </a:extLst>
          </p:cNvPr>
          <p:cNvSpPr>
            <a:spLocks noGrp="1"/>
          </p:cNvSpPr>
          <p:nvPr>
            <p:ph type="title"/>
          </p:nvPr>
        </p:nvSpPr>
        <p:spPr/>
        <p:txBody>
          <a:bodyPr/>
          <a:lstStyle/>
          <a:p>
            <a:r>
              <a:rPr lang="en-US" dirty="0"/>
              <a:t>WSU System Strategic Plan – FS Feedback</a:t>
            </a:r>
          </a:p>
        </p:txBody>
      </p:sp>
      <p:sp>
        <p:nvSpPr>
          <p:cNvPr id="3" name="Content Placeholder 2">
            <a:extLst>
              <a:ext uri="{FF2B5EF4-FFF2-40B4-BE49-F238E27FC236}">
                <a16:creationId xmlns:a16="http://schemas.microsoft.com/office/drawing/2014/main" id="{5C1F16CF-E537-0B4B-B5DE-D101EE412069}"/>
              </a:ext>
            </a:extLst>
          </p:cNvPr>
          <p:cNvSpPr>
            <a:spLocks noGrp="1"/>
          </p:cNvSpPr>
          <p:nvPr>
            <p:ph idx="1"/>
          </p:nvPr>
        </p:nvSpPr>
        <p:spPr/>
        <p:txBody>
          <a:bodyPr>
            <a:normAutofit fontScale="92500" lnSpcReduction="10000"/>
          </a:bodyPr>
          <a:lstStyle/>
          <a:p>
            <a:r>
              <a:rPr lang="en-US" dirty="0"/>
              <a:t>Specific feedback on the draft plan </a:t>
            </a:r>
          </a:p>
          <a:p>
            <a:pPr lvl="1"/>
            <a:r>
              <a:rPr lang="en-US" dirty="0"/>
              <a:t>Lacks specifics and “how-to” </a:t>
            </a:r>
            <a:r>
              <a:rPr lang="en-US" i="1" dirty="0"/>
              <a:t>(The draft plan is a framework into which campuses and units need to fit their goals, and it is these plans that will provide the how-</a:t>
            </a:r>
            <a:r>
              <a:rPr lang="en-US" i="1" dirty="0" err="1"/>
              <a:t>to’s</a:t>
            </a:r>
            <a:r>
              <a:rPr lang="en-US" i="1" dirty="0"/>
              <a:t>.  The Office of the President (Chris Hoyt)/Provost (Craig Parks) will lead efforts to help units figure out where they are located within the framework, recognizing that no unit is going to contribute to all of the system goals, and to bring together units that have similar goals. This will be part of annual planning process.)</a:t>
            </a:r>
          </a:p>
          <a:p>
            <a:pPr lvl="1"/>
            <a:r>
              <a:rPr lang="en-US" dirty="0"/>
              <a:t>Need for unit level planning (</a:t>
            </a:r>
            <a:r>
              <a:rPr lang="en-US" i="1" dirty="0"/>
              <a:t>Provost </a:t>
            </a:r>
            <a:r>
              <a:rPr lang="en-US" i="1" dirty="0" err="1"/>
              <a:t>Slinker</a:t>
            </a:r>
            <a:r>
              <a:rPr lang="en-US" i="1" dirty="0"/>
              <a:t> has initiated with Deans.</a:t>
            </a:r>
            <a:r>
              <a:rPr lang="en-US" dirty="0"/>
              <a:t>)</a:t>
            </a:r>
          </a:p>
          <a:p>
            <a:pPr lvl="1"/>
            <a:r>
              <a:rPr lang="en-US" dirty="0"/>
              <a:t>Excess of assumptions which are not necessarily based in empirical data.  </a:t>
            </a:r>
          </a:p>
          <a:p>
            <a:pPr lvl="1"/>
            <a:r>
              <a:rPr lang="en-US" dirty="0"/>
              <a:t>Trendy language used too often </a:t>
            </a:r>
            <a:r>
              <a:rPr lang="en-US" i="1" dirty="0"/>
              <a:t>(Much of this has been edited out.</a:t>
            </a:r>
            <a:r>
              <a:rPr lang="en-US" dirty="0"/>
              <a:t>) </a:t>
            </a:r>
          </a:p>
          <a:p>
            <a:pPr lvl="1"/>
            <a:r>
              <a:rPr lang="en-US" dirty="0"/>
              <a:t>Need for increased emphasis on the importance of equity, diversity, inclusion throughout the draft, and language was included that could be interpreted as “coded” by underrepresented groups. </a:t>
            </a:r>
            <a:r>
              <a:rPr lang="en-US" i="1" dirty="0"/>
              <a:t>(Language has been updated throughout the plan.)</a:t>
            </a:r>
            <a:endParaRPr lang="en-US" dirty="0"/>
          </a:p>
          <a:p>
            <a:pPr lvl="1"/>
            <a:endParaRPr lang="en-US" dirty="0"/>
          </a:p>
          <a:p>
            <a:pPr lvl="1"/>
            <a:endParaRPr lang="en-US" dirty="0"/>
          </a:p>
        </p:txBody>
      </p:sp>
    </p:spTree>
    <p:extLst>
      <p:ext uri="{BB962C8B-B14F-4D97-AF65-F5344CB8AC3E}">
        <p14:creationId xmlns:p14="http://schemas.microsoft.com/office/powerpoint/2010/main" val="2435068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C245A-3AD5-EE45-86D3-A4EA6398CE38}"/>
              </a:ext>
            </a:extLst>
          </p:cNvPr>
          <p:cNvSpPr>
            <a:spLocks noGrp="1"/>
          </p:cNvSpPr>
          <p:nvPr>
            <p:ph type="title"/>
          </p:nvPr>
        </p:nvSpPr>
        <p:spPr/>
        <p:txBody>
          <a:bodyPr/>
          <a:lstStyle/>
          <a:p>
            <a:r>
              <a:rPr lang="en-US" dirty="0"/>
              <a:t>WSU System Strategic Plan – FS Feedback</a:t>
            </a:r>
          </a:p>
        </p:txBody>
      </p:sp>
      <p:sp>
        <p:nvSpPr>
          <p:cNvPr id="3" name="Content Placeholder 2">
            <a:extLst>
              <a:ext uri="{FF2B5EF4-FFF2-40B4-BE49-F238E27FC236}">
                <a16:creationId xmlns:a16="http://schemas.microsoft.com/office/drawing/2014/main" id="{C813BE9B-29CA-934E-B15A-7DA1D95B0770}"/>
              </a:ext>
            </a:extLst>
          </p:cNvPr>
          <p:cNvSpPr>
            <a:spLocks noGrp="1"/>
          </p:cNvSpPr>
          <p:nvPr>
            <p:ph idx="1"/>
          </p:nvPr>
        </p:nvSpPr>
        <p:spPr/>
        <p:txBody>
          <a:bodyPr>
            <a:normAutofit fontScale="92500" lnSpcReduction="20000"/>
          </a:bodyPr>
          <a:lstStyle/>
          <a:p>
            <a:r>
              <a:rPr lang="en-US" dirty="0"/>
              <a:t>Recommendations </a:t>
            </a:r>
          </a:p>
          <a:p>
            <a:pPr lvl="1"/>
            <a:r>
              <a:rPr lang="en-US" dirty="0"/>
              <a:t>Write the Pullman plan to focus on CAHNRS, CAS, Carson, Murrow, Education, </a:t>
            </a:r>
            <a:r>
              <a:rPr lang="en-US" dirty="0" err="1"/>
              <a:t>Voiland</a:t>
            </a:r>
            <a:r>
              <a:rPr lang="en-US" dirty="0"/>
              <a:t>, Vet-Med, and Honors. The Spokane plan would include Nursing, Medicine, and Pharmacy. </a:t>
            </a:r>
            <a:r>
              <a:rPr lang="en-US" i="1" dirty="0"/>
              <a:t>(Response – will ask Craig Parks and Daryll DeWald to ensure coordination on plan development and format.)</a:t>
            </a:r>
          </a:p>
          <a:p>
            <a:pPr lvl="1"/>
            <a:r>
              <a:rPr lang="en-US" dirty="0"/>
              <a:t>Extension, a critical systemwide unit, was mentioned often in faculty feedback. In conferring with Extension faculty, our system is often stymied by an outdated structure and constrained by county, state, and federal contracts</a:t>
            </a:r>
            <a:r>
              <a:rPr lang="en-US" i="1" dirty="0"/>
              <a:t>. (Response – will work with incoming WSU Extension Director Vicki McCracken &amp; the new Provost on this.)</a:t>
            </a:r>
          </a:p>
          <a:p>
            <a:pPr lvl="1"/>
            <a:r>
              <a:rPr lang="en-US" dirty="0"/>
              <a:t>Empower faculty to participate in a new authentic system plan that outlines our accomplishments and is honest about our challenges (One WSU). Senate could provide a platform for faculty participate apart from surveys and all-day conferences. </a:t>
            </a:r>
            <a:r>
              <a:rPr lang="en-US" i="1" dirty="0"/>
              <a:t>(Response – welcome discussion on ways to include higher faculty participation in development of WSU Pullman plan.)</a:t>
            </a:r>
          </a:p>
        </p:txBody>
      </p:sp>
    </p:spTree>
    <p:extLst>
      <p:ext uri="{BB962C8B-B14F-4D97-AF65-F5344CB8AC3E}">
        <p14:creationId xmlns:p14="http://schemas.microsoft.com/office/powerpoint/2010/main" val="226285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9C1A5-B4D5-7542-AC4C-FEE2C9B77BC5}"/>
              </a:ext>
            </a:extLst>
          </p:cNvPr>
          <p:cNvSpPr>
            <a:spLocks noGrp="1"/>
          </p:cNvSpPr>
          <p:nvPr>
            <p:ph type="title"/>
          </p:nvPr>
        </p:nvSpPr>
        <p:spPr/>
        <p:txBody>
          <a:bodyPr/>
          <a:lstStyle/>
          <a:p>
            <a:r>
              <a:rPr lang="en-US" dirty="0"/>
              <a:t>Fiscal Challenges – COVID-19</a:t>
            </a:r>
          </a:p>
        </p:txBody>
      </p:sp>
      <p:sp>
        <p:nvSpPr>
          <p:cNvPr id="3" name="Content Placeholder 2">
            <a:extLst>
              <a:ext uri="{FF2B5EF4-FFF2-40B4-BE49-F238E27FC236}">
                <a16:creationId xmlns:a16="http://schemas.microsoft.com/office/drawing/2014/main" id="{C4206179-7FB8-4B43-A189-5E5F883C07CF}"/>
              </a:ext>
            </a:extLst>
          </p:cNvPr>
          <p:cNvSpPr>
            <a:spLocks noGrp="1"/>
          </p:cNvSpPr>
          <p:nvPr>
            <p:ph idx="1"/>
          </p:nvPr>
        </p:nvSpPr>
        <p:spPr/>
        <p:txBody>
          <a:bodyPr>
            <a:normAutofit lnSpcReduction="10000"/>
          </a:bodyPr>
          <a:lstStyle/>
          <a:p>
            <a:r>
              <a:rPr lang="en-US" dirty="0"/>
              <a:t>We continue to address challenges with our fiscal situation due to the COVID-19 </a:t>
            </a:r>
          </a:p>
          <a:p>
            <a:pPr lvl="1"/>
            <a:r>
              <a:rPr lang="en-US" dirty="0"/>
              <a:t>Froze executive salaries until July 2021.  President (and other highly compensated individuals) taking a 5% voluntary salary reduction until July 2021. </a:t>
            </a:r>
          </a:p>
          <a:p>
            <a:pPr lvl="1"/>
            <a:r>
              <a:rPr lang="en-US" dirty="0"/>
              <a:t>Faculty and Staff hiring freeze in place with procedures developed</a:t>
            </a:r>
            <a:r>
              <a:rPr lang="en-US" strike="sngStrike" dirty="0"/>
              <a:t> </a:t>
            </a:r>
            <a:r>
              <a:rPr lang="en-US" dirty="0"/>
              <a:t>to move forward with mission-critical hires.  </a:t>
            </a:r>
          </a:p>
          <a:p>
            <a:pPr lvl="1"/>
            <a:r>
              <a:rPr lang="en-US" dirty="0"/>
              <a:t>Student Affairs is expecting to return between $12-14 million to students who requested a partial refund/credit for Spring 2020 housing and dining fees after Governor Inslee announced the Stay Home, Stay Healthy Order. </a:t>
            </a:r>
          </a:p>
          <a:p>
            <a:pPr lvl="1"/>
            <a:r>
              <a:rPr lang="en-US" dirty="0"/>
              <a:t>Governor Inslee veto of several budget items in WA FY20 Supplemental Budget could significantly effect Faculty &amp; Staff salary adjustments; ESFCOM expansion funds; soil health initiative.  </a:t>
            </a:r>
          </a:p>
        </p:txBody>
      </p:sp>
    </p:spTree>
    <p:extLst>
      <p:ext uri="{BB962C8B-B14F-4D97-AF65-F5344CB8AC3E}">
        <p14:creationId xmlns:p14="http://schemas.microsoft.com/office/powerpoint/2010/main" val="2888428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36529-B5BC-B940-BE4D-FC3D64A17456}"/>
              </a:ext>
            </a:extLst>
          </p:cNvPr>
          <p:cNvSpPr>
            <a:spLocks noGrp="1"/>
          </p:cNvSpPr>
          <p:nvPr>
            <p:ph type="title"/>
          </p:nvPr>
        </p:nvSpPr>
        <p:spPr/>
        <p:txBody>
          <a:bodyPr/>
          <a:lstStyle/>
          <a:p>
            <a:r>
              <a:rPr lang="en-US" dirty="0"/>
              <a:t>Fiscal Challenges – COVID-19</a:t>
            </a:r>
          </a:p>
        </p:txBody>
      </p:sp>
      <p:sp>
        <p:nvSpPr>
          <p:cNvPr id="3" name="Content Placeholder 2">
            <a:extLst>
              <a:ext uri="{FF2B5EF4-FFF2-40B4-BE49-F238E27FC236}">
                <a16:creationId xmlns:a16="http://schemas.microsoft.com/office/drawing/2014/main" id="{4DB46A8D-75F4-7F4F-B099-4CA05C4C4C7E}"/>
              </a:ext>
            </a:extLst>
          </p:cNvPr>
          <p:cNvSpPr>
            <a:spLocks noGrp="1"/>
          </p:cNvSpPr>
          <p:nvPr>
            <p:ph idx="1"/>
          </p:nvPr>
        </p:nvSpPr>
        <p:spPr/>
        <p:txBody>
          <a:bodyPr>
            <a:normAutofit fontScale="77500" lnSpcReduction="20000"/>
          </a:bodyPr>
          <a:lstStyle/>
          <a:p>
            <a:r>
              <a:rPr lang="en-US" dirty="0"/>
              <a:t>We continue to address challenges with our fiscal situation due to the COVID-19 (</a:t>
            </a:r>
            <a:r>
              <a:rPr lang="en-US" dirty="0" err="1"/>
              <a:t>cont</a:t>
            </a:r>
            <a:r>
              <a:rPr lang="en-US" dirty="0"/>
              <a:t>).</a:t>
            </a:r>
          </a:p>
          <a:p>
            <a:pPr lvl="1"/>
            <a:r>
              <a:rPr lang="en-US" dirty="0"/>
              <a:t>The decision to move Summer 2020 to online instruction will also result in additional revenue loss.  Summer undergraduate research programs were cancelled by federal agencies, faculty led study abroad programs were cancelled due to safety concerns, university and college targeted student recruitment and retention programs (e.g., tribal, STEM, Summer Advantage) are being cancelled with only a very few being moved on-line. These actions have multiple impacts including quality of the WSU Pullman undergraduate student experience. </a:t>
            </a:r>
          </a:p>
          <a:p>
            <a:pPr lvl="1"/>
            <a:r>
              <a:rPr lang="en-US" dirty="0"/>
              <a:t>There are opportunities to secure additional “one-time” emergency support funds from the State of Washington which utilize WSU faculty research expertise in areas of significant need due to COVID-19.</a:t>
            </a:r>
          </a:p>
          <a:p>
            <a:pPr lvl="1"/>
            <a:r>
              <a:rPr lang="en-US" dirty="0"/>
              <a:t>There will be some federal funds from the $2T stimulus package to come to WSU – but we are unsure of the timing of these funds.  These funds will be targeted and focused on emergency student aid/direct support and are not stimulus funds like ARRA where there was flexibility in spending.  These funds cannot support intercollegiate athletics. </a:t>
            </a:r>
          </a:p>
          <a:p>
            <a:pPr lvl="1"/>
            <a:r>
              <a:rPr lang="en-US" dirty="0"/>
              <a:t>Task force is modeling potential impacts on enrollments, tuition revenue and state funding adjustments. In addition, all auxiliaries (including Athletics) are estimating impacts on revenues and expenses for the remainder of FY2020 based on the cancellation of events and Stay Home Stay Safe requirements.</a:t>
            </a:r>
          </a:p>
          <a:p>
            <a:endParaRPr lang="en-US" dirty="0"/>
          </a:p>
        </p:txBody>
      </p:sp>
    </p:spTree>
    <p:extLst>
      <p:ext uri="{BB962C8B-B14F-4D97-AF65-F5344CB8AC3E}">
        <p14:creationId xmlns:p14="http://schemas.microsoft.com/office/powerpoint/2010/main" val="244887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1541</Words>
  <Application>Microsoft Macintosh PowerPoint</Application>
  <PresentationFormat>Widescreen</PresentationFormat>
  <Paragraphs>72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University Update</vt:lpstr>
      <vt:lpstr>Provost Search </vt:lpstr>
      <vt:lpstr>WSU System Strategic Plan </vt:lpstr>
      <vt:lpstr>WSU System Strategic Plan – FS Feedback</vt:lpstr>
      <vt:lpstr>WSU System Strategic Plan – FS Feedback</vt:lpstr>
      <vt:lpstr>WSU System Strategic Plan – FS Feedback</vt:lpstr>
      <vt:lpstr>WSU System Strategic Plan – FS Feedback</vt:lpstr>
      <vt:lpstr>Fiscal Challenges – COVID-19</vt:lpstr>
      <vt:lpstr>Fiscal Challenges – COVID-19</vt:lpstr>
      <vt:lpstr>Roles &amp; Responsibilities Working Group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Update</dc:title>
  <dc:creator>kirk schulz</dc:creator>
  <cp:lastModifiedBy>kirk schulz</cp:lastModifiedBy>
  <cp:revision>22</cp:revision>
  <dcterms:created xsi:type="dcterms:W3CDTF">2020-04-07T20:34:16Z</dcterms:created>
  <dcterms:modified xsi:type="dcterms:W3CDTF">2020-04-09T20:06:06Z</dcterms:modified>
</cp:coreProperties>
</file>